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udio/mpeg" Extension="mp3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TT Chocolates Bold" charset="1" panose="02000803020000020003"/>
      <p:regular r:id="rId21"/>
    </p:embeddedFont>
    <p:embeddedFont>
      <p:font typeface="Cooper BT Bold" charset="1" panose="0208080404030B020404"/>
      <p:regular r:id="rId22"/>
    </p:embeddedFont>
    <p:embeddedFont>
      <p:font typeface="Cooper BT Light" charset="1" panose="0208050304030B0204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notesMasters/notesMaster1.xml" Type="http://schemas.openxmlformats.org/officeDocument/2006/relationships/notesMaster"/><Relationship Id="rId25" Target="theme/theme2.xml" Type="http://schemas.openxmlformats.org/officeDocument/2006/relationships/theme"/><Relationship Id="rId26" Target="notesSlides/notesSlide1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61.svg" Type="http://schemas.openxmlformats.org/officeDocument/2006/relationships/image"/><Relationship Id="rId6" Target="../media/aAE1OKR8ESE.mp3" Type="http://schemas.microsoft.com/office/2007/relationships/media"/><Relationship Id="rId7" Target="../media/aAE1OKR8ESE.mp3" Type="http://schemas.openxmlformats.org/officeDocument/2006/relationships/audio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jpeg" Type="http://schemas.openxmlformats.org/officeDocument/2006/relationships/image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Relationship Id="rId8" Target="../media/image54.pn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jpeg" Type="http://schemas.openxmlformats.org/officeDocument/2006/relationships/image"/><Relationship Id="rId3" Target="../media/image60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jpeg" Type="http://schemas.openxmlformats.org/officeDocument/2006/relationships/image"/><Relationship Id="rId6" Target="../media/image9.jpeg" Type="http://schemas.openxmlformats.org/officeDocument/2006/relationships/image"/><Relationship Id="rId7" Target="../media/image10.jpe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svg" Type="http://schemas.openxmlformats.org/officeDocument/2006/relationships/image"/><Relationship Id="rId12" Target="../media/image24.png" Type="http://schemas.openxmlformats.org/officeDocument/2006/relationships/image"/><Relationship Id="rId13" Target="../media/image25.sv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15.jpe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jpeg" Type="http://schemas.openxmlformats.org/officeDocument/2006/relationships/image"/><Relationship Id="rId9" Target="../media/image2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svg" Type="http://schemas.openxmlformats.org/officeDocument/2006/relationships/image"/><Relationship Id="rId12" Target="../media/image42.png" Type="http://schemas.openxmlformats.org/officeDocument/2006/relationships/image"/><Relationship Id="rId13" Target="../media/image43.svg" Type="http://schemas.openxmlformats.org/officeDocument/2006/relationships/image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377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02593" y="7562126"/>
            <a:ext cx="1966207" cy="2143004"/>
          </a:xfrm>
          <a:custGeom>
            <a:avLst/>
            <a:gdLst/>
            <a:ahLst/>
            <a:cxnLst/>
            <a:rect r="r" b="b" t="t" l="l"/>
            <a:pathLst>
              <a:path h="2143004" w="1966207">
                <a:moveTo>
                  <a:pt x="0" y="0"/>
                </a:moveTo>
                <a:lnTo>
                  <a:pt x="1966207" y="0"/>
                </a:lnTo>
                <a:lnTo>
                  <a:pt x="1966207" y="2143004"/>
                </a:lnTo>
                <a:lnTo>
                  <a:pt x="0" y="21430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4396" y="357035"/>
            <a:ext cx="2277449" cy="2277449"/>
          </a:xfrm>
          <a:custGeom>
            <a:avLst/>
            <a:gdLst/>
            <a:ahLst/>
            <a:cxnLst/>
            <a:rect r="r" b="b" t="t" l="l"/>
            <a:pathLst>
              <a:path h="2277449" w="2277449">
                <a:moveTo>
                  <a:pt x="0" y="0"/>
                </a:moveTo>
                <a:lnTo>
                  <a:pt x="2277449" y="0"/>
                </a:lnTo>
                <a:lnTo>
                  <a:pt x="2277449" y="2277449"/>
                </a:lnTo>
                <a:lnTo>
                  <a:pt x="0" y="22774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4396" y="6489207"/>
            <a:ext cx="8072131" cy="3600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3399" spc="339" b="true">
                <a:solidFill>
                  <a:srgbClr val="00000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Prof. Coord.:</a:t>
            </a:r>
          </a:p>
          <a:p>
            <a:pPr algn="l">
              <a:lnSpc>
                <a:spcPts val="4079"/>
              </a:lnSpc>
            </a:pPr>
            <a:r>
              <a:rPr lang="en-US" sz="3399" spc="339" b="true">
                <a:solidFill>
                  <a:srgbClr val="00000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   S.l. Dr. Ing. Radu BADEA</a:t>
            </a:r>
          </a:p>
          <a:p>
            <a:pPr algn="l">
              <a:lnSpc>
                <a:spcPts val="4079"/>
              </a:lnSpc>
            </a:pPr>
            <a:r>
              <a:rPr lang="en-US" sz="3399" spc="339" b="true">
                <a:solidFill>
                  <a:srgbClr val="00000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Studenţi :</a:t>
            </a:r>
          </a:p>
          <a:p>
            <a:pPr algn="l">
              <a:lnSpc>
                <a:spcPts val="4079"/>
              </a:lnSpc>
            </a:pPr>
            <a:r>
              <a:rPr lang="en-US" sz="3399" spc="339" b="true">
                <a:solidFill>
                  <a:srgbClr val="00000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   Serbanescu Daniela-Cristina</a:t>
            </a:r>
          </a:p>
          <a:p>
            <a:pPr algn="l">
              <a:lnSpc>
                <a:spcPts val="4079"/>
              </a:lnSpc>
            </a:pPr>
            <a:r>
              <a:rPr lang="en-US" sz="3399" spc="339" b="true">
                <a:solidFill>
                  <a:srgbClr val="00000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   Budur Maria</a:t>
            </a:r>
          </a:p>
          <a:p>
            <a:pPr algn="l">
              <a:lnSpc>
                <a:spcPts val="4079"/>
              </a:lnSpc>
            </a:pPr>
            <a:r>
              <a:rPr lang="en-US" sz="3399" spc="339" b="true">
                <a:solidFill>
                  <a:srgbClr val="00000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Grupa: 434D</a:t>
            </a:r>
          </a:p>
          <a:p>
            <a:pPr algn="l">
              <a:lnSpc>
                <a:spcPts val="407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6815982" y="547644"/>
            <a:ext cx="11209020" cy="1499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b="true" sz="2999" spc="224">
                <a:solidFill>
                  <a:srgbClr val="000000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Universitatea POLI</a:t>
            </a:r>
            <a:r>
              <a:rPr lang="en-US" b="true" sz="2999" spc="224">
                <a:solidFill>
                  <a:srgbClr val="000000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TEHNICA din Bucureşti</a:t>
            </a:r>
          </a:p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b="true" sz="2999" spc="224">
                <a:solidFill>
                  <a:srgbClr val="000000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Sesiunea de Comunicări Ştiinţifice Studenţeşti 2025</a:t>
            </a:r>
          </a:p>
          <a:p>
            <a:pPr algn="just">
              <a:lnSpc>
                <a:spcPts val="377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452806" y="3537547"/>
            <a:ext cx="4936093" cy="1872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0"/>
              </a:lnSpc>
              <a:spcBef>
                <a:spcPct val="0"/>
              </a:spcBef>
            </a:pPr>
            <a:r>
              <a:rPr lang="en-US" sz="5393" spc="404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Ap</a:t>
            </a:r>
            <a:r>
              <a:rPr lang="en-US" sz="5393" spc="404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licaţie Web</a:t>
            </a:r>
          </a:p>
          <a:p>
            <a:pPr algn="ctr">
              <a:lnSpc>
                <a:spcPts val="7550"/>
              </a:lnSpc>
              <a:spcBef>
                <a:spcPct val="0"/>
              </a:spcBef>
            </a:pPr>
            <a:r>
              <a:rPr lang="en-US" sz="5393" spc="404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Ghid Turistic</a:t>
            </a:r>
          </a:p>
        </p:txBody>
      </p:sp>
      <p:sp>
        <p:nvSpPr>
          <p:cNvPr name="AutoShape 7" id="7"/>
          <p:cNvSpPr/>
          <p:nvPr/>
        </p:nvSpPr>
        <p:spPr>
          <a:xfrm>
            <a:off x="4849090" y="3313696"/>
            <a:ext cx="814352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4849090" y="5743714"/>
            <a:ext cx="814352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198886" y="9150127"/>
            <a:ext cx="1373620" cy="216345"/>
          </a:xfrm>
          <a:custGeom>
            <a:avLst/>
            <a:gdLst/>
            <a:ahLst/>
            <a:cxnLst/>
            <a:rect r="r" b="b" t="t" l="l"/>
            <a:pathLst>
              <a:path h="216345" w="1373620">
                <a:moveTo>
                  <a:pt x="0" y="0"/>
                </a:moveTo>
                <a:lnTo>
                  <a:pt x="1373621" y="0"/>
                </a:lnTo>
                <a:lnTo>
                  <a:pt x="1373621" y="216346"/>
                </a:lnTo>
                <a:lnTo>
                  <a:pt x="0" y="2163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9650" y="4629150"/>
            <a:ext cx="10287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cmd cmd="playFrom(0.0)">
              <p:cBhvr>
                <p:cTn/>
                <p:tgtEl>
                  <p:spTgt spid="10"/>
                </p:tgtEl>
              </p:cBhvr>
            </p:cmd>
            <p:audio>
              <p:cMediaNode vol="100000" showWhenStopped="false">
                <p:cTn/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377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29927" y="2110969"/>
            <a:ext cx="13084230" cy="6803800"/>
          </a:xfrm>
          <a:custGeom>
            <a:avLst/>
            <a:gdLst/>
            <a:ahLst/>
            <a:cxnLst/>
            <a:rect r="r" b="b" t="t" l="l"/>
            <a:pathLst>
              <a:path h="6803800" w="13084230">
                <a:moveTo>
                  <a:pt x="0" y="0"/>
                </a:moveTo>
                <a:lnTo>
                  <a:pt x="13084231" y="0"/>
                </a:lnTo>
                <a:lnTo>
                  <a:pt x="13084231" y="6803800"/>
                </a:lnTo>
                <a:lnTo>
                  <a:pt x="0" y="6803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65709"/>
            <a:ext cx="10173772" cy="1011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87"/>
              </a:lnSpc>
              <a:spcBef>
                <a:spcPct val="0"/>
              </a:spcBef>
            </a:pPr>
            <a:r>
              <a:rPr lang="en-US" sz="5919" spc="443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F</a:t>
            </a:r>
            <a:r>
              <a:rPr lang="en-US" sz="5919" spc="443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uncţionalităţi şi Interfaţă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377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72060" y="2445689"/>
            <a:ext cx="13084230" cy="6713846"/>
          </a:xfrm>
          <a:custGeom>
            <a:avLst/>
            <a:gdLst/>
            <a:ahLst/>
            <a:cxnLst/>
            <a:rect r="r" b="b" t="t" l="l"/>
            <a:pathLst>
              <a:path h="6713846" w="13084230">
                <a:moveTo>
                  <a:pt x="0" y="0"/>
                </a:moveTo>
                <a:lnTo>
                  <a:pt x="13084230" y="0"/>
                </a:lnTo>
                <a:lnTo>
                  <a:pt x="13084230" y="6713846"/>
                </a:lnTo>
                <a:lnTo>
                  <a:pt x="0" y="67138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18215"/>
            <a:ext cx="10173772" cy="1011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87"/>
              </a:lnSpc>
              <a:spcBef>
                <a:spcPct val="0"/>
              </a:spcBef>
            </a:pPr>
            <a:r>
              <a:rPr lang="en-US" sz="5919" spc="443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F</a:t>
            </a:r>
            <a:r>
              <a:rPr lang="en-US" sz="5919" spc="443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uncţionalităţi şi Interfaţă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377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5793" y="4050435"/>
            <a:ext cx="2554665" cy="5061642"/>
          </a:xfrm>
          <a:custGeom>
            <a:avLst/>
            <a:gdLst/>
            <a:ahLst/>
            <a:cxnLst/>
            <a:rect r="r" b="b" t="t" l="l"/>
            <a:pathLst>
              <a:path h="5061642" w="2554665">
                <a:moveTo>
                  <a:pt x="0" y="0"/>
                </a:moveTo>
                <a:lnTo>
                  <a:pt x="2554665" y="0"/>
                </a:lnTo>
                <a:lnTo>
                  <a:pt x="2554665" y="5061642"/>
                </a:lnTo>
                <a:lnTo>
                  <a:pt x="0" y="50616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89488" y="4270935"/>
            <a:ext cx="6078904" cy="5106280"/>
          </a:xfrm>
          <a:custGeom>
            <a:avLst/>
            <a:gdLst/>
            <a:ahLst/>
            <a:cxnLst/>
            <a:rect r="r" b="b" t="t" l="l"/>
            <a:pathLst>
              <a:path h="5106280" w="6078904">
                <a:moveTo>
                  <a:pt x="0" y="0"/>
                </a:moveTo>
                <a:lnTo>
                  <a:pt x="6078904" y="0"/>
                </a:lnTo>
                <a:lnTo>
                  <a:pt x="6078904" y="5106280"/>
                </a:lnTo>
                <a:lnTo>
                  <a:pt x="0" y="51062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55234" y="4349437"/>
            <a:ext cx="3804066" cy="5191653"/>
          </a:xfrm>
          <a:custGeom>
            <a:avLst/>
            <a:gdLst/>
            <a:ahLst/>
            <a:cxnLst/>
            <a:rect r="r" b="b" t="t" l="l"/>
            <a:pathLst>
              <a:path h="5191653" w="3804066">
                <a:moveTo>
                  <a:pt x="0" y="0"/>
                </a:moveTo>
                <a:lnTo>
                  <a:pt x="3804066" y="0"/>
                </a:lnTo>
                <a:lnTo>
                  <a:pt x="3804066" y="5191653"/>
                </a:lnTo>
                <a:lnTo>
                  <a:pt x="0" y="51916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756495" y="4740260"/>
            <a:ext cx="3201544" cy="4167630"/>
          </a:xfrm>
          <a:custGeom>
            <a:avLst/>
            <a:gdLst/>
            <a:ahLst/>
            <a:cxnLst/>
            <a:rect r="r" b="b" t="t" l="l"/>
            <a:pathLst>
              <a:path h="4167630" w="3201544">
                <a:moveTo>
                  <a:pt x="0" y="0"/>
                </a:moveTo>
                <a:lnTo>
                  <a:pt x="3201544" y="0"/>
                </a:lnTo>
                <a:lnTo>
                  <a:pt x="3201544" y="4167630"/>
                </a:lnTo>
                <a:lnTo>
                  <a:pt x="0" y="41676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072" t="0" r="-7338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0588" y="4619472"/>
            <a:ext cx="2309387" cy="3923568"/>
          </a:xfrm>
          <a:custGeom>
            <a:avLst/>
            <a:gdLst/>
            <a:ahLst/>
            <a:cxnLst/>
            <a:rect r="r" b="b" t="t" l="l"/>
            <a:pathLst>
              <a:path h="3923568" w="2309387">
                <a:moveTo>
                  <a:pt x="0" y="0"/>
                </a:moveTo>
                <a:lnTo>
                  <a:pt x="2309387" y="0"/>
                </a:lnTo>
                <a:lnTo>
                  <a:pt x="2309387" y="3923568"/>
                </a:lnTo>
                <a:lnTo>
                  <a:pt x="0" y="39235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3214" t="0" r="-13893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108823" y="4414442"/>
            <a:ext cx="5753417" cy="3491603"/>
          </a:xfrm>
          <a:custGeom>
            <a:avLst/>
            <a:gdLst/>
            <a:ahLst/>
            <a:cxnLst/>
            <a:rect r="r" b="b" t="t" l="l"/>
            <a:pathLst>
              <a:path h="3491603" w="5753417">
                <a:moveTo>
                  <a:pt x="0" y="0"/>
                </a:moveTo>
                <a:lnTo>
                  <a:pt x="5753418" y="0"/>
                </a:lnTo>
                <a:lnTo>
                  <a:pt x="5753418" y="3491603"/>
                </a:lnTo>
                <a:lnTo>
                  <a:pt x="0" y="349160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135" t="0" r="-9135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20252" y="516166"/>
            <a:ext cx="5109329" cy="920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0"/>
              </a:lnSpc>
              <a:spcBef>
                <a:spcPct val="0"/>
              </a:spcBef>
            </a:pPr>
            <a:r>
              <a:rPr lang="en-US" sz="5393" spc="404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Disponibilitate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814442"/>
            <a:ext cx="14820187" cy="181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spc="194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Aplicația </a:t>
            </a:r>
            <a:r>
              <a:rPr lang="en-US" sz="2599" spc="194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este disponibilă online și poate fi accesată de pe orice dispozitiv conectat la internet, fără a necesita instalare. Fiind o aplicație web, funcționează direct din browser, indiferent de sistemul de operare. Este optimizată pentru utilizare rapidă și accesibilă oricând, din orice locație.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377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9723" y="2415180"/>
            <a:ext cx="17668556" cy="6522893"/>
            <a:chOff x="0" y="0"/>
            <a:chExt cx="4653447" cy="17179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53447" cy="1717964"/>
            </a:xfrm>
            <a:custGeom>
              <a:avLst/>
              <a:gdLst/>
              <a:ahLst/>
              <a:cxnLst/>
              <a:rect r="r" b="b" t="t" l="l"/>
              <a:pathLst>
                <a:path h="1717964" w="4653447">
                  <a:moveTo>
                    <a:pt x="22347" y="0"/>
                  </a:moveTo>
                  <a:lnTo>
                    <a:pt x="4631100" y="0"/>
                  </a:lnTo>
                  <a:cubicBezTo>
                    <a:pt x="4643442" y="0"/>
                    <a:pt x="4653447" y="10005"/>
                    <a:pt x="4653447" y="22347"/>
                  </a:cubicBezTo>
                  <a:lnTo>
                    <a:pt x="4653447" y="1695617"/>
                  </a:lnTo>
                  <a:cubicBezTo>
                    <a:pt x="4653447" y="1701543"/>
                    <a:pt x="4651092" y="1707227"/>
                    <a:pt x="4646902" y="1711418"/>
                  </a:cubicBezTo>
                  <a:cubicBezTo>
                    <a:pt x="4642711" y="1715609"/>
                    <a:pt x="4637027" y="1717964"/>
                    <a:pt x="4631100" y="1717964"/>
                  </a:cubicBezTo>
                  <a:lnTo>
                    <a:pt x="22347" y="1717964"/>
                  </a:lnTo>
                  <a:cubicBezTo>
                    <a:pt x="10005" y="1717964"/>
                    <a:pt x="0" y="1707959"/>
                    <a:pt x="0" y="1695617"/>
                  </a:cubicBezTo>
                  <a:lnTo>
                    <a:pt x="0" y="22347"/>
                  </a:lnTo>
                  <a:cubicBezTo>
                    <a:pt x="0" y="10005"/>
                    <a:pt x="10005" y="0"/>
                    <a:pt x="22347" y="0"/>
                  </a:cubicBezTo>
                  <a:close/>
                </a:path>
              </a:pathLst>
            </a:custGeom>
            <a:solidFill>
              <a:srgbClr val="8ABAE3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653447" cy="1746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43510" y="539790"/>
            <a:ext cx="9738236" cy="1355882"/>
            <a:chOff x="0" y="0"/>
            <a:chExt cx="2564803" cy="3571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64803" cy="357105"/>
            </a:xfrm>
            <a:custGeom>
              <a:avLst/>
              <a:gdLst/>
              <a:ahLst/>
              <a:cxnLst/>
              <a:rect r="r" b="b" t="t" l="l"/>
              <a:pathLst>
                <a:path h="357105" w="2564803">
                  <a:moveTo>
                    <a:pt x="40545" y="0"/>
                  </a:moveTo>
                  <a:lnTo>
                    <a:pt x="2524258" y="0"/>
                  </a:lnTo>
                  <a:cubicBezTo>
                    <a:pt x="2535011" y="0"/>
                    <a:pt x="2545324" y="4272"/>
                    <a:pt x="2552927" y="11875"/>
                  </a:cubicBezTo>
                  <a:cubicBezTo>
                    <a:pt x="2560531" y="19479"/>
                    <a:pt x="2564803" y="29792"/>
                    <a:pt x="2564803" y="40545"/>
                  </a:cubicBezTo>
                  <a:lnTo>
                    <a:pt x="2564803" y="316560"/>
                  </a:lnTo>
                  <a:cubicBezTo>
                    <a:pt x="2564803" y="327313"/>
                    <a:pt x="2560531" y="337626"/>
                    <a:pt x="2552927" y="345229"/>
                  </a:cubicBezTo>
                  <a:cubicBezTo>
                    <a:pt x="2545324" y="352833"/>
                    <a:pt x="2535011" y="357105"/>
                    <a:pt x="2524258" y="357105"/>
                  </a:cubicBezTo>
                  <a:lnTo>
                    <a:pt x="40545" y="357105"/>
                  </a:lnTo>
                  <a:cubicBezTo>
                    <a:pt x="29792" y="357105"/>
                    <a:pt x="19479" y="352833"/>
                    <a:pt x="11875" y="345229"/>
                  </a:cubicBezTo>
                  <a:cubicBezTo>
                    <a:pt x="4272" y="337626"/>
                    <a:pt x="0" y="327313"/>
                    <a:pt x="0" y="316560"/>
                  </a:cubicBezTo>
                  <a:lnTo>
                    <a:pt x="0" y="40545"/>
                  </a:lnTo>
                  <a:cubicBezTo>
                    <a:pt x="0" y="29792"/>
                    <a:pt x="4272" y="19479"/>
                    <a:pt x="11875" y="11875"/>
                  </a:cubicBezTo>
                  <a:cubicBezTo>
                    <a:pt x="19479" y="4272"/>
                    <a:pt x="29792" y="0"/>
                    <a:pt x="40545" y="0"/>
                  </a:cubicBezTo>
                  <a:close/>
                </a:path>
              </a:pathLst>
            </a:custGeom>
            <a:solidFill>
              <a:srgbClr val="8ABAE3">
                <a:alpha val="8000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2564803" cy="3856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417031" y="3209717"/>
            <a:ext cx="22437220" cy="5090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067" indent="-388533" lvl="1">
              <a:lnSpc>
                <a:spcPts val="5038"/>
              </a:lnSpc>
              <a:spcBef>
                <a:spcPct val="0"/>
              </a:spcBef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Sistem de filtrare avansat</a:t>
            </a:r>
          </a:p>
          <a:p>
            <a:pPr algn="just" marL="777067" indent="-388533" lvl="1">
              <a:lnSpc>
                <a:spcPts val="5038"/>
              </a:lnSpc>
              <a:spcBef>
                <a:spcPct val="0"/>
              </a:spcBef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Recenzii și evaluări avansate</a:t>
            </a:r>
          </a:p>
          <a:p>
            <a:pPr algn="just" marL="777067" indent="-388533" lvl="1">
              <a:lnSpc>
                <a:spcPts val="5038"/>
              </a:lnSpc>
              <a:spcBef>
                <a:spcPct val="0"/>
              </a:spcBef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Favoritarea locurilor preferate</a:t>
            </a:r>
          </a:p>
          <a:p>
            <a:pPr algn="just" marL="777067" indent="-388533" lvl="1">
              <a:lnSpc>
                <a:spcPts val="5038"/>
              </a:lnSpc>
              <a:spcBef>
                <a:spcPct val="0"/>
              </a:spcBef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Notificări personalizate</a:t>
            </a:r>
          </a:p>
          <a:p>
            <a:pPr algn="just" marL="777067" indent="-388533" lvl="1">
              <a:lnSpc>
                <a:spcPts val="5038"/>
              </a:lnSpc>
              <a:spcBef>
                <a:spcPct val="0"/>
              </a:spcBef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Multi-limbaj</a:t>
            </a:r>
          </a:p>
          <a:p>
            <a:pPr algn="just" marL="777067" indent="-388533" lvl="1">
              <a:lnSpc>
                <a:spcPts val="5038"/>
              </a:lnSpc>
              <a:spcBef>
                <a:spcPct val="0"/>
              </a:spcBef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Optimizare pentru mobil</a:t>
            </a:r>
          </a:p>
          <a:p>
            <a:pPr algn="just" marL="777067" indent="-388533" lvl="1">
              <a:lnSpc>
                <a:spcPts val="5038"/>
              </a:lnSpc>
              <a:spcBef>
                <a:spcPct val="0"/>
              </a:spcBef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Sistem de rezervări integrat</a:t>
            </a:r>
          </a:p>
          <a:p>
            <a:pPr algn="just">
              <a:lnSpc>
                <a:spcPts val="5038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502487" y="3809133"/>
            <a:ext cx="4436885" cy="4114800"/>
          </a:xfrm>
          <a:custGeom>
            <a:avLst/>
            <a:gdLst/>
            <a:ahLst/>
            <a:cxnLst/>
            <a:rect r="r" b="b" t="t" l="l"/>
            <a:pathLst>
              <a:path h="4114800" w="4436885">
                <a:moveTo>
                  <a:pt x="0" y="0"/>
                </a:moveTo>
                <a:lnTo>
                  <a:pt x="4436885" y="0"/>
                </a:lnTo>
                <a:lnTo>
                  <a:pt x="44368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94925" y="684331"/>
            <a:ext cx="13114061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56"/>
              </a:lnSpc>
            </a:pPr>
            <a:r>
              <a:rPr lang="en-US" sz="7047" spc="281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 Îmbunătățiri posibile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377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55520" y="399125"/>
            <a:ext cx="8068855" cy="4538731"/>
          </a:xfrm>
          <a:custGeom>
            <a:avLst/>
            <a:gdLst/>
            <a:ahLst/>
            <a:cxnLst/>
            <a:rect r="r" b="b" t="t" l="l"/>
            <a:pathLst>
              <a:path h="4538731" w="8068855">
                <a:moveTo>
                  <a:pt x="0" y="0"/>
                </a:moveTo>
                <a:lnTo>
                  <a:pt x="8068854" y="0"/>
                </a:lnTo>
                <a:lnTo>
                  <a:pt x="8068854" y="4538731"/>
                </a:lnTo>
                <a:lnTo>
                  <a:pt x="0" y="45387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23032" y="5285142"/>
            <a:ext cx="8068855" cy="4388293"/>
          </a:xfrm>
          <a:custGeom>
            <a:avLst/>
            <a:gdLst/>
            <a:ahLst/>
            <a:cxnLst/>
            <a:rect r="r" b="b" t="t" l="l"/>
            <a:pathLst>
              <a:path h="4388293" w="8068855">
                <a:moveTo>
                  <a:pt x="0" y="0"/>
                </a:moveTo>
                <a:lnTo>
                  <a:pt x="8068855" y="0"/>
                </a:lnTo>
                <a:lnTo>
                  <a:pt x="8068855" y="4388293"/>
                </a:lnTo>
                <a:lnTo>
                  <a:pt x="0" y="43882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963" r="0" b="-896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74221" y="923925"/>
            <a:ext cx="3312319" cy="1009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Conc</a:t>
            </a:r>
            <a:r>
              <a:rPr lang="en-US" sz="5999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luzie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79133" y="2582765"/>
            <a:ext cx="8814886" cy="6452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87"/>
              </a:lnSpc>
              <a:spcBef>
                <a:spcPct val="0"/>
              </a:spcBef>
            </a:pPr>
            <a:r>
              <a:rPr lang="en-US" sz="4562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Prin proi</a:t>
            </a:r>
            <a:r>
              <a:rPr lang="en-US" sz="4562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ectul „Ghid Turistic” am realizat o aplicație web funcțională și sigură, care promovează turismul și facilitează accesul utilizatorilor la informații utile. Proiectul ne-a ajutat să ne dezvoltăm abilitățile tehnice și să lucrăm eficient în echipă.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4377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868873" y="1672513"/>
            <a:ext cx="4550253" cy="1704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9"/>
              </a:lnSpc>
              <a:spcBef>
                <a:spcPct val="0"/>
              </a:spcBef>
            </a:pPr>
            <a:r>
              <a:rPr lang="en-US" sz="4899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M</a:t>
            </a:r>
            <a:r>
              <a:rPr lang="en-US" sz="4899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ulțumiri</a:t>
            </a:r>
          </a:p>
          <a:p>
            <a:pPr algn="ctr">
              <a:lnSpc>
                <a:spcPts val="6859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3921459" y="3319706"/>
            <a:ext cx="10445081" cy="2223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Av</a:t>
            </a:r>
            <a:r>
              <a:rPr lang="en-US" sz="3199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eți întrebări despre aplicația „Ghid Turistic” sau sugestii de îmbunătățire?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 Ne puteți contacta pentru feedback la adresa de email: ghidturistic.contact@gmail.com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377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329984" y="1782622"/>
            <a:ext cx="5307228" cy="5784445"/>
          </a:xfrm>
          <a:custGeom>
            <a:avLst/>
            <a:gdLst/>
            <a:ahLst/>
            <a:cxnLst/>
            <a:rect r="r" b="b" t="t" l="l"/>
            <a:pathLst>
              <a:path h="5784445" w="5307228">
                <a:moveTo>
                  <a:pt x="0" y="0"/>
                </a:moveTo>
                <a:lnTo>
                  <a:pt x="5307228" y="0"/>
                </a:lnTo>
                <a:lnTo>
                  <a:pt x="5307228" y="5784445"/>
                </a:lnTo>
                <a:lnTo>
                  <a:pt x="0" y="5784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56585" y="6189989"/>
            <a:ext cx="3454026" cy="544009"/>
          </a:xfrm>
          <a:custGeom>
            <a:avLst/>
            <a:gdLst/>
            <a:ahLst/>
            <a:cxnLst/>
            <a:rect r="r" b="b" t="t" l="l"/>
            <a:pathLst>
              <a:path h="544009" w="3454026">
                <a:moveTo>
                  <a:pt x="0" y="0"/>
                </a:moveTo>
                <a:lnTo>
                  <a:pt x="3454026" y="0"/>
                </a:lnTo>
                <a:lnTo>
                  <a:pt x="3454026" y="544009"/>
                </a:lnTo>
                <a:lnTo>
                  <a:pt x="0" y="5440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54546" y="1985184"/>
            <a:ext cx="14496011" cy="7784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49005" indent="-474503" lvl="1">
              <a:lnSpc>
                <a:spcPts val="6153"/>
              </a:lnSpc>
              <a:buFont typeface="Arial"/>
              <a:buChar char="•"/>
            </a:pPr>
            <a:r>
              <a:rPr lang="en-US" sz="4395" spc="329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Introducere</a:t>
            </a:r>
          </a:p>
          <a:p>
            <a:pPr algn="l" marL="949005" indent="-474503" lvl="1">
              <a:lnSpc>
                <a:spcPts val="6153"/>
              </a:lnSpc>
              <a:buFont typeface="Arial"/>
              <a:buChar char="•"/>
            </a:pPr>
            <a:r>
              <a:rPr lang="en-US" sz="4395" spc="329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Obiective</a:t>
            </a:r>
          </a:p>
          <a:p>
            <a:pPr algn="l" marL="949005" indent="-474503" lvl="1">
              <a:lnSpc>
                <a:spcPts val="6153"/>
              </a:lnSpc>
              <a:buFont typeface="Arial"/>
              <a:buChar char="•"/>
            </a:pPr>
            <a:r>
              <a:rPr lang="en-US" sz="4395" spc="329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Utilizatori țintă</a:t>
            </a:r>
          </a:p>
          <a:p>
            <a:pPr algn="l" marL="949005" indent="-474503" lvl="1">
              <a:lnSpc>
                <a:spcPts val="6153"/>
              </a:lnSpc>
              <a:buFont typeface="Arial"/>
              <a:buChar char="•"/>
            </a:pPr>
            <a:r>
              <a:rPr lang="en-US" sz="4395" spc="329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Arhitectura aplicației</a:t>
            </a:r>
          </a:p>
          <a:p>
            <a:pPr algn="l" marL="949005" indent="-474503" lvl="1">
              <a:lnSpc>
                <a:spcPts val="6153"/>
              </a:lnSpc>
              <a:buFont typeface="Arial"/>
              <a:buChar char="•"/>
            </a:pPr>
            <a:r>
              <a:rPr lang="en-US" sz="4395" spc="329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Medii de dezvoltare și tehnologii</a:t>
            </a:r>
          </a:p>
          <a:p>
            <a:pPr algn="l" marL="949005" indent="-474503" lvl="1">
              <a:lnSpc>
                <a:spcPts val="6153"/>
              </a:lnSpc>
              <a:buFont typeface="Arial"/>
              <a:buChar char="•"/>
            </a:pPr>
            <a:r>
              <a:rPr lang="en-US" sz="4395" spc="329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Funcţionalităţi şi Interfaţă </a:t>
            </a:r>
          </a:p>
          <a:p>
            <a:pPr algn="l" marL="949005" indent="-474503" lvl="1">
              <a:lnSpc>
                <a:spcPts val="6153"/>
              </a:lnSpc>
              <a:buFont typeface="Arial"/>
              <a:buChar char="•"/>
            </a:pPr>
            <a:r>
              <a:rPr lang="en-US" sz="4395" spc="329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Disponibilitate</a:t>
            </a:r>
          </a:p>
          <a:p>
            <a:pPr algn="l" marL="949005" indent="-474503" lvl="1">
              <a:lnSpc>
                <a:spcPts val="6153"/>
              </a:lnSpc>
              <a:buFont typeface="Arial"/>
              <a:buChar char="•"/>
            </a:pPr>
            <a:r>
              <a:rPr lang="en-US" sz="4395" spc="329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 Îmbunătățiri posibile</a:t>
            </a:r>
          </a:p>
          <a:p>
            <a:pPr algn="l" marL="949005" indent="-474503" lvl="1">
              <a:lnSpc>
                <a:spcPts val="6153"/>
              </a:lnSpc>
              <a:buFont typeface="Arial"/>
              <a:buChar char="•"/>
            </a:pPr>
            <a:r>
              <a:rPr lang="en-US" sz="4395" spc="329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Concluzie</a:t>
            </a:r>
          </a:p>
          <a:p>
            <a:pPr algn="l" marL="949005" indent="-474503" lvl="1">
              <a:lnSpc>
                <a:spcPts val="6153"/>
              </a:lnSpc>
              <a:buFont typeface="Arial"/>
              <a:buChar char="•"/>
            </a:pPr>
            <a:r>
              <a:rPr lang="en-US" sz="4395" spc="329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Mulțumiri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25971" y="437480"/>
            <a:ext cx="5113809" cy="1633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93"/>
              </a:lnSpc>
              <a:spcBef>
                <a:spcPct val="0"/>
              </a:spcBef>
            </a:pPr>
            <a:r>
              <a:rPr lang="en-US" sz="9566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CUPRINS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377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67301" y="1028700"/>
            <a:ext cx="7249215" cy="6703916"/>
          </a:xfrm>
          <a:custGeom>
            <a:avLst/>
            <a:gdLst/>
            <a:ahLst/>
            <a:cxnLst/>
            <a:rect r="r" b="b" t="t" l="l"/>
            <a:pathLst>
              <a:path h="6703916" w="7249215">
                <a:moveTo>
                  <a:pt x="0" y="0"/>
                </a:moveTo>
                <a:lnTo>
                  <a:pt x="7249215" y="0"/>
                </a:lnTo>
                <a:lnTo>
                  <a:pt x="7249215" y="6703916"/>
                </a:lnTo>
                <a:lnTo>
                  <a:pt x="0" y="67039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163" t="0" r="-614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2626" y="3343445"/>
            <a:ext cx="9209403" cy="4548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9"/>
              </a:lnSpc>
              <a:spcBef>
                <a:spcPct val="0"/>
              </a:spcBef>
            </a:pPr>
            <a:r>
              <a:rPr lang="en-US" sz="4299" spc="-292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Într-o lume digitală, turiștii caută rapid informații despre destinații, cazare și atracții locale. Proiectul nostru propune o aplicație web care servește drept ghid turistic digital pentru România, oferind acces facil </a:t>
            </a:r>
            <a:r>
              <a:rPr lang="en-US" sz="4299" spc="-292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la date utile și promovând afacerile locale.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44934" y="847725"/>
            <a:ext cx="8599066" cy="1633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93"/>
              </a:lnSpc>
              <a:spcBef>
                <a:spcPct val="0"/>
              </a:spcBef>
            </a:pPr>
            <a:r>
              <a:rPr lang="en-US" sz="9566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IN</a:t>
            </a:r>
            <a:r>
              <a:rPr lang="en-US" sz="9566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TRODUCERE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377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40372" y="5538793"/>
            <a:ext cx="18828372" cy="7439015"/>
          </a:xfrm>
          <a:custGeom>
            <a:avLst/>
            <a:gdLst/>
            <a:ahLst/>
            <a:cxnLst/>
            <a:rect r="r" b="b" t="t" l="l"/>
            <a:pathLst>
              <a:path h="7439015" w="18828372">
                <a:moveTo>
                  <a:pt x="0" y="0"/>
                </a:moveTo>
                <a:lnTo>
                  <a:pt x="18828372" y="0"/>
                </a:lnTo>
                <a:lnTo>
                  <a:pt x="18828372" y="7439014"/>
                </a:lnTo>
                <a:lnTo>
                  <a:pt x="0" y="74390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2739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7073" y="2791656"/>
            <a:ext cx="8010722" cy="5793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5820" indent="-352910" lvl="1">
              <a:lnSpc>
                <a:spcPts val="4576"/>
              </a:lnSpc>
              <a:buFont typeface="Arial"/>
              <a:buChar char="•"/>
            </a:pPr>
            <a:r>
              <a:rPr lang="en-US" sz="3269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C</a:t>
            </a:r>
            <a:r>
              <a:rPr lang="en-US" sz="3269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entralizarea informațiilor utile despre destinații turistice, cazare și restaurante din România într-o platformă online.</a:t>
            </a:r>
          </a:p>
          <a:p>
            <a:pPr algn="l" marL="705820" indent="-352910" lvl="1">
              <a:lnSpc>
                <a:spcPts val="4576"/>
              </a:lnSpc>
              <a:buFont typeface="Arial"/>
              <a:buChar char="•"/>
            </a:pPr>
            <a:r>
              <a:rPr lang="en-US" sz="3269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Oferirea unei experiențe interactive pentru explorarea locurilor de vizitat și a opțiunilor disponibile.</a:t>
            </a:r>
          </a:p>
          <a:p>
            <a:pPr algn="l" marL="705820" indent="-352910" lvl="1">
              <a:lnSpc>
                <a:spcPts val="4576"/>
              </a:lnSpc>
              <a:buFont typeface="Arial"/>
              <a:buChar char="•"/>
            </a:pPr>
            <a:r>
              <a:rPr lang="en-US" sz="3269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S</a:t>
            </a:r>
            <a:r>
              <a:rPr lang="en-US" sz="3269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implificarea planificării vacanțelor printr-o interfață prietenoasă și ușor de utilizat.</a:t>
            </a:r>
          </a:p>
          <a:p>
            <a:pPr algn="l">
              <a:lnSpc>
                <a:spcPts val="4576"/>
              </a:lnSpc>
            </a:pPr>
          </a:p>
        </p:txBody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307609">
            <a:off x="13251420" y="1234880"/>
            <a:ext cx="4830612" cy="4826089"/>
            <a:chOff x="0" y="0"/>
            <a:chExt cx="3255264" cy="32522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55264" cy="3252216"/>
            </a:xfrm>
            <a:custGeom>
              <a:avLst/>
              <a:gdLst/>
              <a:ahLst/>
              <a:cxnLst/>
              <a:rect r="r" b="b" t="t" l="l"/>
              <a:pathLst>
                <a:path h="3252216" w="3255264">
                  <a:moveTo>
                    <a:pt x="3255264" y="3252216"/>
                  </a:moveTo>
                  <a:lnTo>
                    <a:pt x="0" y="3252216"/>
                  </a:lnTo>
                  <a:lnTo>
                    <a:pt x="0" y="0"/>
                  </a:lnTo>
                  <a:lnTo>
                    <a:pt x="3255264" y="0"/>
                  </a:lnTo>
                  <a:lnTo>
                    <a:pt x="3255264" y="3252216"/>
                  </a:lnTo>
                  <a:close/>
                </a:path>
              </a:pathLst>
            </a:custGeom>
            <a:blipFill>
              <a:blip r:embed="rId4"/>
              <a:stretch>
                <a:fillRect l="-15" t="0" r="-15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78784" y="170440"/>
              <a:ext cx="2903731" cy="2875349"/>
            </a:xfrm>
            <a:custGeom>
              <a:avLst/>
              <a:gdLst/>
              <a:ahLst/>
              <a:cxnLst/>
              <a:rect r="r" b="b" t="t" l="l"/>
              <a:pathLst>
                <a:path h="2875349" w="2903731">
                  <a:moveTo>
                    <a:pt x="65607" y="158"/>
                  </a:moveTo>
                  <a:lnTo>
                    <a:pt x="2878476" y="31987"/>
                  </a:lnTo>
                  <a:cubicBezTo>
                    <a:pt x="2892501" y="32145"/>
                    <a:pt x="2903731" y="43665"/>
                    <a:pt x="2903531" y="57691"/>
                  </a:cubicBezTo>
                  <a:lnTo>
                    <a:pt x="2863754" y="2850091"/>
                  </a:lnTo>
                  <a:cubicBezTo>
                    <a:pt x="2863553" y="2864142"/>
                    <a:pt x="2851959" y="2875349"/>
                    <a:pt x="2837909" y="2875069"/>
                  </a:cubicBezTo>
                  <a:lnTo>
                    <a:pt x="25041" y="2819370"/>
                  </a:lnTo>
                  <a:cubicBezTo>
                    <a:pt x="11100" y="2819094"/>
                    <a:pt x="0" y="2807608"/>
                    <a:pt x="200" y="2793665"/>
                  </a:cubicBezTo>
                  <a:lnTo>
                    <a:pt x="39977" y="25136"/>
                  </a:lnTo>
                  <a:cubicBezTo>
                    <a:pt x="40179" y="11171"/>
                    <a:pt x="51641" y="0"/>
                    <a:pt x="65607" y="158"/>
                  </a:cubicBezTo>
                  <a:close/>
                </a:path>
              </a:pathLst>
            </a:custGeom>
            <a:blipFill>
              <a:blip r:embed="rId5"/>
              <a:stretch>
                <a:fillRect l="-29216" t="0" r="-29216" b="0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-365212">
            <a:off x="8778794" y="766262"/>
            <a:ext cx="4985807" cy="4981139"/>
            <a:chOff x="0" y="0"/>
            <a:chExt cx="3255264" cy="325221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55264" cy="3252216"/>
            </a:xfrm>
            <a:custGeom>
              <a:avLst/>
              <a:gdLst/>
              <a:ahLst/>
              <a:cxnLst/>
              <a:rect r="r" b="b" t="t" l="l"/>
              <a:pathLst>
                <a:path h="3252216" w="3255264">
                  <a:moveTo>
                    <a:pt x="3255264" y="3252216"/>
                  </a:moveTo>
                  <a:lnTo>
                    <a:pt x="0" y="3252216"/>
                  </a:lnTo>
                  <a:lnTo>
                    <a:pt x="0" y="0"/>
                  </a:lnTo>
                  <a:lnTo>
                    <a:pt x="3255264" y="0"/>
                  </a:lnTo>
                  <a:lnTo>
                    <a:pt x="3255264" y="3252216"/>
                  </a:lnTo>
                  <a:close/>
                </a:path>
              </a:pathLst>
            </a:custGeom>
            <a:blipFill>
              <a:blip r:embed="rId4"/>
              <a:stretch>
                <a:fillRect l="-15" t="0" r="-15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78784" y="170440"/>
              <a:ext cx="2903731" cy="2875349"/>
            </a:xfrm>
            <a:custGeom>
              <a:avLst/>
              <a:gdLst/>
              <a:ahLst/>
              <a:cxnLst/>
              <a:rect r="r" b="b" t="t" l="l"/>
              <a:pathLst>
                <a:path h="2875349" w="2903731">
                  <a:moveTo>
                    <a:pt x="65607" y="158"/>
                  </a:moveTo>
                  <a:lnTo>
                    <a:pt x="2878476" y="31987"/>
                  </a:lnTo>
                  <a:cubicBezTo>
                    <a:pt x="2892501" y="32145"/>
                    <a:pt x="2903731" y="43665"/>
                    <a:pt x="2903531" y="57691"/>
                  </a:cubicBezTo>
                  <a:lnTo>
                    <a:pt x="2863754" y="2850091"/>
                  </a:lnTo>
                  <a:cubicBezTo>
                    <a:pt x="2863553" y="2864142"/>
                    <a:pt x="2851959" y="2875349"/>
                    <a:pt x="2837909" y="2875069"/>
                  </a:cubicBezTo>
                  <a:lnTo>
                    <a:pt x="25041" y="2819370"/>
                  </a:lnTo>
                  <a:cubicBezTo>
                    <a:pt x="11100" y="2819094"/>
                    <a:pt x="0" y="2807608"/>
                    <a:pt x="200" y="2793665"/>
                  </a:cubicBezTo>
                  <a:lnTo>
                    <a:pt x="39977" y="25136"/>
                  </a:lnTo>
                  <a:cubicBezTo>
                    <a:pt x="40179" y="11171"/>
                    <a:pt x="51641" y="0"/>
                    <a:pt x="65607" y="158"/>
                  </a:cubicBezTo>
                  <a:close/>
                </a:path>
              </a:pathLst>
            </a:custGeom>
            <a:blipFill>
              <a:blip r:embed="rId6"/>
              <a:stretch>
                <a:fillRect l="0" t="-17325" r="0" b="-17325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408675">
            <a:off x="11018755" y="5214928"/>
            <a:ext cx="4650703" cy="4646348"/>
            <a:chOff x="0" y="0"/>
            <a:chExt cx="3255264" cy="325221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255264" cy="3252216"/>
            </a:xfrm>
            <a:custGeom>
              <a:avLst/>
              <a:gdLst/>
              <a:ahLst/>
              <a:cxnLst/>
              <a:rect r="r" b="b" t="t" l="l"/>
              <a:pathLst>
                <a:path h="3252216" w="3255264">
                  <a:moveTo>
                    <a:pt x="3255264" y="3252216"/>
                  </a:moveTo>
                  <a:lnTo>
                    <a:pt x="0" y="3252216"/>
                  </a:lnTo>
                  <a:lnTo>
                    <a:pt x="0" y="0"/>
                  </a:lnTo>
                  <a:lnTo>
                    <a:pt x="3255264" y="0"/>
                  </a:lnTo>
                  <a:lnTo>
                    <a:pt x="3255264" y="3252216"/>
                  </a:lnTo>
                  <a:close/>
                </a:path>
              </a:pathLst>
            </a:custGeom>
            <a:blipFill>
              <a:blip r:embed="rId4"/>
              <a:stretch>
                <a:fillRect l="-15" t="0" r="-15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78784" y="170440"/>
              <a:ext cx="2903731" cy="2875349"/>
            </a:xfrm>
            <a:custGeom>
              <a:avLst/>
              <a:gdLst/>
              <a:ahLst/>
              <a:cxnLst/>
              <a:rect r="r" b="b" t="t" l="l"/>
              <a:pathLst>
                <a:path h="2875349" w="2903731">
                  <a:moveTo>
                    <a:pt x="65607" y="158"/>
                  </a:moveTo>
                  <a:lnTo>
                    <a:pt x="2878476" y="31987"/>
                  </a:lnTo>
                  <a:cubicBezTo>
                    <a:pt x="2892501" y="32145"/>
                    <a:pt x="2903731" y="43665"/>
                    <a:pt x="2903531" y="57691"/>
                  </a:cubicBezTo>
                  <a:lnTo>
                    <a:pt x="2863754" y="2850091"/>
                  </a:lnTo>
                  <a:cubicBezTo>
                    <a:pt x="2863553" y="2864142"/>
                    <a:pt x="2851959" y="2875349"/>
                    <a:pt x="2837909" y="2875069"/>
                  </a:cubicBezTo>
                  <a:lnTo>
                    <a:pt x="25041" y="2819370"/>
                  </a:lnTo>
                  <a:cubicBezTo>
                    <a:pt x="11100" y="2819094"/>
                    <a:pt x="0" y="2807608"/>
                    <a:pt x="200" y="2793665"/>
                  </a:cubicBezTo>
                  <a:lnTo>
                    <a:pt x="39977" y="25136"/>
                  </a:lnTo>
                  <a:cubicBezTo>
                    <a:pt x="40179" y="11171"/>
                    <a:pt x="51641" y="0"/>
                    <a:pt x="65607" y="158"/>
                  </a:cubicBezTo>
                  <a:close/>
                </a:path>
              </a:pathLst>
            </a:custGeom>
            <a:blipFill>
              <a:blip r:embed="rId7"/>
              <a:stretch>
                <a:fillRect l="-24732" t="0" r="-24732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942508" y="847725"/>
            <a:ext cx="5166568" cy="1633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93"/>
              </a:lnSpc>
              <a:spcBef>
                <a:spcPct val="0"/>
              </a:spcBef>
            </a:pPr>
            <a:r>
              <a:rPr lang="en-US" sz="9566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Obi</a:t>
            </a:r>
            <a:r>
              <a:rPr lang="en-US" sz="9566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ective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1111759">
            <a:off x="16694830" y="6570450"/>
            <a:ext cx="1128940" cy="1338183"/>
          </a:xfrm>
          <a:custGeom>
            <a:avLst/>
            <a:gdLst/>
            <a:ahLst/>
            <a:cxnLst/>
            <a:rect r="r" b="b" t="t" l="l"/>
            <a:pathLst>
              <a:path h="1338183" w="1128940">
                <a:moveTo>
                  <a:pt x="0" y="0"/>
                </a:moveTo>
                <a:lnTo>
                  <a:pt x="1128940" y="0"/>
                </a:lnTo>
                <a:lnTo>
                  <a:pt x="1128940" y="1338184"/>
                </a:lnTo>
                <a:lnTo>
                  <a:pt x="0" y="13381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828493">
            <a:off x="8802797" y="6579554"/>
            <a:ext cx="1531842" cy="2007131"/>
          </a:xfrm>
          <a:custGeom>
            <a:avLst/>
            <a:gdLst/>
            <a:ahLst/>
            <a:cxnLst/>
            <a:rect r="r" b="b" t="t" l="l"/>
            <a:pathLst>
              <a:path h="2007131" w="1531842">
                <a:moveTo>
                  <a:pt x="0" y="0"/>
                </a:moveTo>
                <a:lnTo>
                  <a:pt x="1531842" y="0"/>
                </a:lnTo>
                <a:lnTo>
                  <a:pt x="1531842" y="2007131"/>
                </a:lnTo>
                <a:lnTo>
                  <a:pt x="0" y="20071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377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0367" y="5143500"/>
            <a:ext cx="5412617" cy="4253144"/>
          </a:xfrm>
          <a:custGeom>
            <a:avLst/>
            <a:gdLst/>
            <a:ahLst/>
            <a:cxnLst/>
            <a:rect r="r" b="b" t="t" l="l"/>
            <a:pathLst>
              <a:path h="4253144" w="5412617">
                <a:moveTo>
                  <a:pt x="0" y="0"/>
                </a:moveTo>
                <a:lnTo>
                  <a:pt x="5412617" y="0"/>
                </a:lnTo>
                <a:lnTo>
                  <a:pt x="5412617" y="4253144"/>
                </a:lnTo>
                <a:lnTo>
                  <a:pt x="0" y="42531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915" t="0" r="-8915" b="-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35065" y="0"/>
            <a:ext cx="2517149" cy="3672233"/>
          </a:xfrm>
          <a:custGeom>
            <a:avLst/>
            <a:gdLst/>
            <a:ahLst/>
            <a:cxnLst/>
            <a:rect r="r" b="b" t="t" l="l"/>
            <a:pathLst>
              <a:path h="3672233" w="2517149">
                <a:moveTo>
                  <a:pt x="0" y="0"/>
                </a:moveTo>
                <a:lnTo>
                  <a:pt x="2517149" y="0"/>
                </a:lnTo>
                <a:lnTo>
                  <a:pt x="2517149" y="3672233"/>
                </a:lnTo>
                <a:lnTo>
                  <a:pt x="0" y="3672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995772" y="-1070846"/>
            <a:ext cx="2566139" cy="4114800"/>
          </a:xfrm>
          <a:custGeom>
            <a:avLst/>
            <a:gdLst/>
            <a:ahLst/>
            <a:cxnLst/>
            <a:rect r="r" b="b" t="t" l="l"/>
            <a:pathLst>
              <a:path h="4114800" w="2566139">
                <a:moveTo>
                  <a:pt x="0" y="0"/>
                </a:moveTo>
                <a:lnTo>
                  <a:pt x="2566139" y="0"/>
                </a:lnTo>
                <a:lnTo>
                  <a:pt x="25661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472828" y="5149198"/>
            <a:ext cx="5448262" cy="4247446"/>
          </a:xfrm>
          <a:custGeom>
            <a:avLst/>
            <a:gdLst/>
            <a:ahLst/>
            <a:cxnLst/>
            <a:rect r="r" b="b" t="t" l="l"/>
            <a:pathLst>
              <a:path h="4247446" w="5448262">
                <a:moveTo>
                  <a:pt x="0" y="0"/>
                </a:moveTo>
                <a:lnTo>
                  <a:pt x="5448262" y="0"/>
                </a:lnTo>
                <a:lnTo>
                  <a:pt x="5448262" y="4247446"/>
                </a:lnTo>
                <a:lnTo>
                  <a:pt x="0" y="42474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409" t="0" r="-9603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410934" y="5143500"/>
            <a:ext cx="5448262" cy="4253144"/>
          </a:xfrm>
          <a:custGeom>
            <a:avLst/>
            <a:gdLst/>
            <a:ahLst/>
            <a:cxnLst/>
            <a:rect r="r" b="b" t="t" l="l"/>
            <a:pathLst>
              <a:path h="4253144" w="5448262">
                <a:moveTo>
                  <a:pt x="0" y="0"/>
                </a:moveTo>
                <a:lnTo>
                  <a:pt x="5448262" y="0"/>
                </a:lnTo>
                <a:lnTo>
                  <a:pt x="5448262" y="4253144"/>
                </a:lnTo>
                <a:lnTo>
                  <a:pt x="0" y="42531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764" t="0" r="-3973" b="-528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3784110"/>
            <a:ext cx="18039881" cy="940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6"/>
              </a:lnSpc>
              <a:spcBef>
                <a:spcPct val="0"/>
              </a:spcBef>
            </a:pPr>
            <a:r>
              <a:rPr lang="en-US" sz="2718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Aplicația s</a:t>
            </a:r>
            <a:r>
              <a:rPr lang="en-US" sz="2718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e adresează turiștilor români și străini, afacerilor din turism (hoteluri, pensiuni, restaurante) și autorităților locale care doresc să promoveze destinațiile din România.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92264" y="517358"/>
            <a:ext cx="8620298" cy="1979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62"/>
              </a:lnSpc>
              <a:spcBef>
                <a:spcPct val="0"/>
              </a:spcBef>
            </a:pPr>
            <a:r>
              <a:rPr lang="en-US" sz="5687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U</a:t>
            </a:r>
            <a:r>
              <a:rPr lang="en-US" sz="5687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tilizatori țintă</a:t>
            </a:r>
          </a:p>
          <a:p>
            <a:pPr algn="ctr">
              <a:lnSpc>
                <a:spcPts val="7962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-811604">
            <a:off x="1535721" y="1527131"/>
            <a:ext cx="1625394" cy="1180888"/>
          </a:xfrm>
          <a:custGeom>
            <a:avLst/>
            <a:gdLst/>
            <a:ahLst/>
            <a:cxnLst/>
            <a:rect r="r" b="b" t="t" l="l"/>
            <a:pathLst>
              <a:path h="1180888" w="1625394">
                <a:moveTo>
                  <a:pt x="0" y="0"/>
                </a:moveTo>
                <a:lnTo>
                  <a:pt x="1625394" y="0"/>
                </a:lnTo>
                <a:lnTo>
                  <a:pt x="1625394" y="1180887"/>
                </a:lnTo>
                <a:lnTo>
                  <a:pt x="0" y="11808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503153" y="-67925"/>
            <a:ext cx="1978222" cy="2108957"/>
          </a:xfrm>
          <a:custGeom>
            <a:avLst/>
            <a:gdLst/>
            <a:ahLst/>
            <a:cxnLst/>
            <a:rect r="r" b="b" t="t" l="l"/>
            <a:pathLst>
              <a:path h="2108957" w="1978222">
                <a:moveTo>
                  <a:pt x="0" y="0"/>
                </a:moveTo>
                <a:lnTo>
                  <a:pt x="1978223" y="0"/>
                </a:lnTo>
                <a:lnTo>
                  <a:pt x="1978223" y="2108957"/>
                </a:lnTo>
                <a:lnTo>
                  <a:pt x="0" y="210895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377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3521" y="2246289"/>
            <a:ext cx="12665518" cy="6185485"/>
          </a:xfrm>
          <a:custGeom>
            <a:avLst/>
            <a:gdLst/>
            <a:ahLst/>
            <a:cxnLst/>
            <a:rect r="r" b="b" t="t" l="l"/>
            <a:pathLst>
              <a:path h="6185485" w="12665518">
                <a:moveTo>
                  <a:pt x="0" y="0"/>
                </a:moveTo>
                <a:lnTo>
                  <a:pt x="12665518" y="0"/>
                </a:lnTo>
                <a:lnTo>
                  <a:pt x="12665518" y="6185485"/>
                </a:lnTo>
                <a:lnTo>
                  <a:pt x="0" y="61854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657404"/>
            <a:ext cx="11516264" cy="1872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0"/>
              </a:lnSpc>
              <a:spcBef>
                <a:spcPct val="0"/>
              </a:spcBef>
            </a:pPr>
            <a:r>
              <a:rPr lang="en-US" sz="5393" spc="404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Arhi</a:t>
            </a:r>
            <a:r>
              <a:rPr lang="en-US" sz="5393" spc="404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tectura aplicației</a:t>
            </a:r>
          </a:p>
          <a:p>
            <a:pPr algn="ctr">
              <a:lnSpc>
                <a:spcPts val="7550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4437343">
            <a:off x="13166457" y="-1799789"/>
            <a:ext cx="5337594" cy="4114800"/>
          </a:xfrm>
          <a:custGeom>
            <a:avLst/>
            <a:gdLst/>
            <a:ahLst/>
            <a:cxnLst/>
            <a:rect r="r" b="b" t="t" l="l"/>
            <a:pathLst>
              <a:path h="4114800" w="5337594">
                <a:moveTo>
                  <a:pt x="0" y="0"/>
                </a:moveTo>
                <a:lnTo>
                  <a:pt x="5337594" y="0"/>
                </a:lnTo>
                <a:lnTo>
                  <a:pt x="53375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492528">
            <a:off x="14274766" y="8719603"/>
            <a:ext cx="4916388" cy="3361022"/>
          </a:xfrm>
          <a:custGeom>
            <a:avLst/>
            <a:gdLst/>
            <a:ahLst/>
            <a:cxnLst/>
            <a:rect r="r" b="b" t="t" l="l"/>
            <a:pathLst>
              <a:path h="3361022" w="4916388">
                <a:moveTo>
                  <a:pt x="0" y="0"/>
                </a:moveTo>
                <a:lnTo>
                  <a:pt x="4916388" y="0"/>
                </a:lnTo>
                <a:lnTo>
                  <a:pt x="4916388" y="3361022"/>
                </a:lnTo>
                <a:lnTo>
                  <a:pt x="0" y="33610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377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2417" y="1800992"/>
            <a:ext cx="17283167" cy="7821642"/>
          </a:xfrm>
          <a:custGeom>
            <a:avLst/>
            <a:gdLst/>
            <a:ahLst/>
            <a:cxnLst/>
            <a:rect r="r" b="b" t="t" l="l"/>
            <a:pathLst>
              <a:path h="7821642" w="17283167">
                <a:moveTo>
                  <a:pt x="0" y="0"/>
                </a:moveTo>
                <a:lnTo>
                  <a:pt x="17283166" y="0"/>
                </a:lnTo>
                <a:lnTo>
                  <a:pt x="17283166" y="7821641"/>
                </a:lnTo>
                <a:lnTo>
                  <a:pt x="0" y="78216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65" t="0" r="-56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575697" y="516366"/>
            <a:ext cx="7136606" cy="920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0"/>
              </a:lnSpc>
              <a:spcBef>
                <a:spcPct val="0"/>
              </a:spcBef>
            </a:pPr>
            <a:r>
              <a:rPr lang="en-US" sz="5393" spc="404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Blocul bazei de date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377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9444" y="2735407"/>
            <a:ext cx="17668556" cy="6522893"/>
            <a:chOff x="0" y="0"/>
            <a:chExt cx="4653447" cy="17179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53447" cy="1717964"/>
            </a:xfrm>
            <a:custGeom>
              <a:avLst/>
              <a:gdLst/>
              <a:ahLst/>
              <a:cxnLst/>
              <a:rect r="r" b="b" t="t" l="l"/>
              <a:pathLst>
                <a:path h="1717964" w="4653447">
                  <a:moveTo>
                    <a:pt x="22347" y="0"/>
                  </a:moveTo>
                  <a:lnTo>
                    <a:pt x="4631100" y="0"/>
                  </a:lnTo>
                  <a:cubicBezTo>
                    <a:pt x="4643442" y="0"/>
                    <a:pt x="4653447" y="10005"/>
                    <a:pt x="4653447" y="22347"/>
                  </a:cubicBezTo>
                  <a:lnTo>
                    <a:pt x="4653447" y="1695617"/>
                  </a:lnTo>
                  <a:cubicBezTo>
                    <a:pt x="4653447" y="1701543"/>
                    <a:pt x="4651092" y="1707227"/>
                    <a:pt x="4646902" y="1711418"/>
                  </a:cubicBezTo>
                  <a:cubicBezTo>
                    <a:pt x="4642711" y="1715609"/>
                    <a:pt x="4637027" y="1717964"/>
                    <a:pt x="4631100" y="1717964"/>
                  </a:cubicBezTo>
                  <a:lnTo>
                    <a:pt x="22347" y="1717964"/>
                  </a:lnTo>
                  <a:cubicBezTo>
                    <a:pt x="10005" y="1717964"/>
                    <a:pt x="0" y="1707959"/>
                    <a:pt x="0" y="1695617"/>
                  </a:cubicBezTo>
                  <a:lnTo>
                    <a:pt x="0" y="22347"/>
                  </a:lnTo>
                  <a:cubicBezTo>
                    <a:pt x="0" y="10005"/>
                    <a:pt x="10005" y="0"/>
                    <a:pt x="22347" y="0"/>
                  </a:cubicBezTo>
                  <a:close/>
                </a:path>
              </a:pathLst>
            </a:custGeom>
            <a:solidFill>
              <a:srgbClr val="8ABAE3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653447" cy="1746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002230" y="3824640"/>
            <a:ext cx="3328176" cy="1766959"/>
          </a:xfrm>
          <a:custGeom>
            <a:avLst/>
            <a:gdLst/>
            <a:ahLst/>
            <a:cxnLst/>
            <a:rect r="r" b="b" t="t" l="l"/>
            <a:pathLst>
              <a:path h="1766959" w="3328176">
                <a:moveTo>
                  <a:pt x="0" y="0"/>
                </a:moveTo>
                <a:lnTo>
                  <a:pt x="3328176" y="0"/>
                </a:lnTo>
                <a:lnTo>
                  <a:pt x="3328176" y="1766959"/>
                </a:lnTo>
                <a:lnTo>
                  <a:pt x="0" y="17669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20525" y="3851005"/>
            <a:ext cx="3048810" cy="1740594"/>
          </a:xfrm>
          <a:custGeom>
            <a:avLst/>
            <a:gdLst/>
            <a:ahLst/>
            <a:cxnLst/>
            <a:rect r="r" b="b" t="t" l="l"/>
            <a:pathLst>
              <a:path h="1740594" w="3048810">
                <a:moveTo>
                  <a:pt x="0" y="0"/>
                </a:moveTo>
                <a:lnTo>
                  <a:pt x="3048810" y="0"/>
                </a:lnTo>
                <a:lnTo>
                  <a:pt x="3048810" y="1740594"/>
                </a:lnTo>
                <a:lnTo>
                  <a:pt x="0" y="1740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298518" y="3336698"/>
            <a:ext cx="4960782" cy="2254901"/>
          </a:xfrm>
          <a:custGeom>
            <a:avLst/>
            <a:gdLst/>
            <a:ahLst/>
            <a:cxnLst/>
            <a:rect r="r" b="b" t="t" l="l"/>
            <a:pathLst>
              <a:path h="2254901" w="4960782">
                <a:moveTo>
                  <a:pt x="0" y="0"/>
                </a:moveTo>
                <a:lnTo>
                  <a:pt x="4960782" y="0"/>
                </a:lnTo>
                <a:lnTo>
                  <a:pt x="4960782" y="2254901"/>
                </a:lnTo>
                <a:lnTo>
                  <a:pt x="0" y="22549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735883"/>
            <a:ext cx="12887445" cy="1012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55"/>
              </a:lnSpc>
              <a:spcBef>
                <a:spcPct val="0"/>
              </a:spcBef>
            </a:pPr>
            <a:r>
              <a:rPr lang="en-US" sz="5896" spc="442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Medii de dezvoltare și tehnologii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953028" y="7045226"/>
            <a:ext cx="2183804" cy="1091902"/>
          </a:xfrm>
          <a:custGeom>
            <a:avLst/>
            <a:gdLst/>
            <a:ahLst/>
            <a:cxnLst/>
            <a:rect r="r" b="b" t="t" l="l"/>
            <a:pathLst>
              <a:path h="1091902" w="2183804">
                <a:moveTo>
                  <a:pt x="0" y="0"/>
                </a:moveTo>
                <a:lnTo>
                  <a:pt x="2183804" y="0"/>
                </a:lnTo>
                <a:lnTo>
                  <a:pt x="2183804" y="1091902"/>
                </a:lnTo>
                <a:lnTo>
                  <a:pt x="0" y="10919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002230" y="6928938"/>
            <a:ext cx="3531939" cy="1324477"/>
          </a:xfrm>
          <a:custGeom>
            <a:avLst/>
            <a:gdLst/>
            <a:ahLst/>
            <a:cxnLst/>
            <a:rect r="r" b="b" t="t" l="l"/>
            <a:pathLst>
              <a:path h="1324477" w="3531939">
                <a:moveTo>
                  <a:pt x="0" y="0"/>
                </a:moveTo>
                <a:lnTo>
                  <a:pt x="3531939" y="0"/>
                </a:lnTo>
                <a:lnTo>
                  <a:pt x="3531939" y="1324477"/>
                </a:lnTo>
                <a:lnTo>
                  <a:pt x="0" y="132447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444713" y="6756843"/>
            <a:ext cx="1668668" cy="1668668"/>
          </a:xfrm>
          <a:custGeom>
            <a:avLst/>
            <a:gdLst/>
            <a:ahLst/>
            <a:cxnLst/>
            <a:rect r="r" b="b" t="t" l="l"/>
            <a:pathLst>
              <a:path h="1668668" w="1668668">
                <a:moveTo>
                  <a:pt x="0" y="0"/>
                </a:moveTo>
                <a:lnTo>
                  <a:pt x="1668668" y="0"/>
                </a:lnTo>
                <a:lnTo>
                  <a:pt x="1668668" y="1668668"/>
                </a:lnTo>
                <a:lnTo>
                  <a:pt x="0" y="166866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377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76373" y="1609812"/>
            <a:ext cx="13383760" cy="7067375"/>
          </a:xfrm>
          <a:custGeom>
            <a:avLst/>
            <a:gdLst/>
            <a:ahLst/>
            <a:cxnLst/>
            <a:rect r="r" b="b" t="t" l="l"/>
            <a:pathLst>
              <a:path h="7067375" w="13383760">
                <a:moveTo>
                  <a:pt x="0" y="0"/>
                </a:moveTo>
                <a:lnTo>
                  <a:pt x="13383759" y="0"/>
                </a:lnTo>
                <a:lnTo>
                  <a:pt x="13383759" y="7067376"/>
                </a:lnTo>
                <a:lnTo>
                  <a:pt x="0" y="70673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83" r="-18840" b="-1248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4333" y="8478049"/>
            <a:ext cx="12131683" cy="1560503"/>
          </a:xfrm>
          <a:custGeom>
            <a:avLst/>
            <a:gdLst/>
            <a:ahLst/>
            <a:cxnLst/>
            <a:rect r="r" b="b" t="t" l="l"/>
            <a:pathLst>
              <a:path h="1560503" w="12131683">
                <a:moveTo>
                  <a:pt x="0" y="0"/>
                </a:moveTo>
                <a:lnTo>
                  <a:pt x="12131683" y="0"/>
                </a:lnTo>
                <a:lnTo>
                  <a:pt x="12131683" y="1560502"/>
                </a:lnTo>
                <a:lnTo>
                  <a:pt x="0" y="15605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42" t="-13361" r="-3310" b="-1479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314707"/>
            <a:ext cx="15084117" cy="1010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4"/>
              </a:lnSpc>
              <a:spcBef>
                <a:spcPct val="0"/>
              </a:spcBef>
            </a:pPr>
            <a:r>
              <a:rPr lang="en-US" sz="5924" spc="444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F</a:t>
            </a:r>
            <a:r>
              <a:rPr lang="en-US" sz="5924" spc="444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uncţionalităţi şi Interfaţă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DAGloZ5CeeY</dc:identifier>
  <dcterms:modified xsi:type="dcterms:W3CDTF">2011-08-01T06:04:30Z</dcterms:modified>
  <cp:revision>1</cp:revision>
  <dc:title>Textul tău de paragraf</dc:title>
</cp:coreProperties>
</file>